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57" r:id="rId55"/>
    <p:sldId id="344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xmlns="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xmlns="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¿Cómo pensamos los humanos y animales?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Helmontz</a:t>
            </a:r>
            <a:r>
              <a:rPr lang="es-PA" dirty="0"/>
              <a:t> </a:t>
            </a:r>
            <a:r>
              <a:rPr lang="es-PA" dirty="0" smtClean="0"/>
              <a:t>– 1821 – 1894</a:t>
            </a:r>
          </a:p>
          <a:p>
            <a:pPr lvl="2"/>
            <a:r>
              <a:rPr lang="es-PA" dirty="0" smtClean="0"/>
              <a:t>Estudio de visión humana “</a:t>
            </a:r>
            <a:r>
              <a:rPr lang="es-PA" dirty="0" err="1" smtClean="0"/>
              <a:t>Handbook</a:t>
            </a:r>
            <a:r>
              <a:rPr lang="es-PA" dirty="0" smtClean="0"/>
              <a:t> of </a:t>
            </a:r>
            <a:r>
              <a:rPr lang="es-PA" dirty="0" err="1" smtClean="0"/>
              <a:t>Psycological</a:t>
            </a:r>
            <a:r>
              <a:rPr lang="es-PA" dirty="0" smtClean="0"/>
              <a:t> </a:t>
            </a:r>
            <a:r>
              <a:rPr lang="es-PA" dirty="0" err="1" smtClean="0"/>
              <a:t>Optics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Estudio de animales de una manera experimental</a:t>
            </a:r>
          </a:p>
          <a:p>
            <a:pPr lvl="1"/>
            <a:r>
              <a:rPr lang="es-PA" dirty="0" smtClean="0"/>
              <a:t>John Watson 1878 – 1958 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</a:t>
            </a:r>
            <a:r>
              <a:rPr lang="es-PA" dirty="0" err="1" smtClean="0"/>
              <a:t>comportamientista</a:t>
            </a:r>
            <a:endParaRPr lang="es-PA" dirty="0" smtClean="0"/>
          </a:p>
          <a:p>
            <a:pPr lvl="2"/>
            <a:r>
              <a:rPr lang="es-PA" dirty="0" smtClean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 smtClean="0"/>
              <a:t>Psicologia</a:t>
            </a:r>
            <a:r>
              <a:rPr lang="es-PA" dirty="0" smtClean="0"/>
              <a:t> Cognitiva</a:t>
            </a:r>
          </a:p>
          <a:p>
            <a:pPr lvl="2"/>
            <a:r>
              <a:rPr lang="es-PA" dirty="0" smtClean="0"/>
              <a:t>Ve el cerebro como una plataforma de procesamiento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podemos realizar una computadora eficiente?</a:t>
            </a:r>
          </a:p>
          <a:p>
            <a:pPr lvl="1"/>
            <a:r>
              <a:rPr lang="es-PA" dirty="0" smtClean="0"/>
              <a:t>Se necesita</a:t>
            </a:r>
          </a:p>
          <a:p>
            <a:pPr lvl="2"/>
            <a:r>
              <a:rPr lang="es-PA" dirty="0" smtClean="0"/>
              <a:t>Inteligencia </a:t>
            </a:r>
          </a:p>
          <a:p>
            <a:pPr lvl="2"/>
            <a:r>
              <a:rPr lang="es-PA" dirty="0" smtClean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La primera PC con operaciones</a:t>
            </a:r>
          </a:p>
          <a:p>
            <a:pPr lvl="2"/>
            <a:r>
              <a:rPr lang="es-PA" dirty="0" smtClean="0"/>
              <a:t>Alan Turing – 1940</a:t>
            </a:r>
          </a:p>
          <a:p>
            <a:pPr lvl="1"/>
            <a:r>
              <a:rPr lang="es-PA" dirty="0" smtClean="0"/>
              <a:t>La primera PC con operaciones programables</a:t>
            </a:r>
          </a:p>
          <a:p>
            <a:pPr lvl="2"/>
            <a:r>
              <a:rPr lang="es-PA" dirty="0" smtClean="0"/>
              <a:t>Z-3, Zuze-1941</a:t>
            </a:r>
          </a:p>
          <a:p>
            <a:pPr lvl="2"/>
            <a:r>
              <a:rPr lang="es-PA" dirty="0" smtClean="0"/>
              <a:t>Puntos flotantes</a:t>
            </a:r>
          </a:p>
          <a:p>
            <a:pPr lvl="2"/>
            <a:r>
              <a:rPr lang="es-PA" dirty="0" smtClean="0"/>
              <a:t>El primer lenguaje de alto nivel</a:t>
            </a:r>
          </a:p>
          <a:p>
            <a:pPr lvl="1"/>
            <a:r>
              <a:rPr lang="es-PA" dirty="0" smtClean="0"/>
              <a:t>Primera PC electrónica</a:t>
            </a:r>
          </a:p>
          <a:p>
            <a:pPr lvl="2"/>
            <a:r>
              <a:rPr lang="es-PA" dirty="0" smtClean="0"/>
              <a:t>ABC, Iowa </a:t>
            </a:r>
            <a:r>
              <a:rPr lang="es-PA" dirty="0" err="1" smtClean="0"/>
              <a:t>State</a:t>
            </a:r>
            <a:r>
              <a:rPr lang="es-PA" dirty="0" smtClean="0"/>
              <a:t> U… ENIAC</a:t>
            </a:r>
            <a:endParaRPr lang="es-PA" dirty="0"/>
          </a:p>
          <a:p>
            <a:pPr lvl="2"/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Actualmente</a:t>
            </a:r>
          </a:p>
          <a:p>
            <a:pPr lvl="1"/>
            <a:r>
              <a:rPr lang="es-PA" dirty="0" smtClean="0"/>
              <a:t>Alta escala de integración</a:t>
            </a:r>
          </a:p>
          <a:p>
            <a:pPr lvl="1"/>
            <a:r>
              <a:rPr lang="es-PA" dirty="0" err="1" smtClean="0"/>
              <a:t>Multiples</a:t>
            </a:r>
            <a:r>
              <a:rPr lang="es-PA" dirty="0" smtClean="0"/>
              <a:t> </a:t>
            </a:r>
            <a:r>
              <a:rPr lang="es-PA" dirty="0" err="1" smtClean="0"/>
              <a:t>Cores</a:t>
            </a:r>
            <a:endParaRPr lang="es-PA" dirty="0" smtClean="0"/>
          </a:p>
          <a:p>
            <a:pPr lvl="1"/>
            <a:r>
              <a:rPr lang="es-PA" dirty="0" smtClean="0"/>
              <a:t>Paralelismo</a:t>
            </a:r>
          </a:p>
          <a:p>
            <a:r>
              <a:rPr lang="es-PA" dirty="0" smtClean="0"/>
              <a:t>Anteriormente</a:t>
            </a:r>
          </a:p>
          <a:p>
            <a:pPr lvl="1"/>
            <a:r>
              <a:rPr lang="es-PA" dirty="0" smtClean="0"/>
              <a:t>Máquina Diferencial de Babbage</a:t>
            </a:r>
          </a:p>
          <a:p>
            <a:pPr lvl="2"/>
            <a:r>
              <a:rPr lang="es-PA" dirty="0" smtClean="0"/>
              <a:t>Cómputo de operaciones científicas</a:t>
            </a:r>
          </a:p>
          <a:p>
            <a:pPr lvl="1"/>
            <a:r>
              <a:rPr lang="es-PA" dirty="0" smtClean="0"/>
              <a:t>Máquina Analítica de Babbage</a:t>
            </a:r>
          </a:p>
          <a:p>
            <a:pPr lvl="1"/>
            <a:r>
              <a:rPr lang="es-PA" dirty="0" smtClean="0"/>
              <a:t>Ada </a:t>
            </a:r>
            <a:r>
              <a:rPr lang="es-PA" dirty="0" err="1" smtClean="0"/>
              <a:t>Lovelace</a:t>
            </a:r>
            <a:r>
              <a:rPr lang="es-PA" dirty="0"/>
              <a:t> </a:t>
            </a:r>
            <a:r>
              <a:rPr lang="es-PA" dirty="0" smtClean="0"/>
              <a:t>(hija de Lord Byron)</a:t>
            </a:r>
          </a:p>
          <a:p>
            <a:pPr lvl="2"/>
            <a:r>
              <a:rPr lang="es-PA" dirty="0" smtClean="0"/>
              <a:t>Primera programadora</a:t>
            </a:r>
          </a:p>
          <a:p>
            <a:r>
              <a:rPr lang="es-PA" dirty="0" smtClean="0"/>
              <a:t>Sistemas Operativos</a:t>
            </a:r>
          </a:p>
          <a:p>
            <a:pPr lvl="1"/>
            <a:r>
              <a:rPr lang="es-PA" dirty="0" err="1" smtClean="0"/>
              <a:t>Admon</a:t>
            </a:r>
            <a:r>
              <a:rPr lang="es-PA" dirty="0" smtClean="0"/>
              <a:t>. Memoria, interpretes, </a:t>
            </a:r>
            <a:r>
              <a:rPr lang="es-PA" dirty="0" err="1" smtClean="0"/>
              <a:t>linked</a:t>
            </a:r>
            <a:r>
              <a:rPr lang="es-PA" dirty="0" smtClean="0"/>
              <a:t> </a:t>
            </a:r>
            <a:r>
              <a:rPr lang="es-PA" dirty="0" err="1" smtClean="0"/>
              <a:t>lists</a:t>
            </a:r>
            <a:r>
              <a:rPr lang="es-PA" dirty="0" smtClean="0"/>
              <a:t>, OOP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los artefactos pueden operar </a:t>
            </a:r>
            <a:r>
              <a:rPr lang="es-PA" dirty="0" err="1" smtClean="0"/>
              <a:t>autonomamente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Ktesibios</a:t>
            </a:r>
            <a:r>
              <a:rPr lang="es-PA" dirty="0" smtClean="0"/>
              <a:t> de Alexandria (250 A.C.)</a:t>
            </a:r>
          </a:p>
          <a:p>
            <a:pPr lvl="2"/>
            <a:r>
              <a:rPr lang="es-PA" dirty="0" smtClean="0"/>
              <a:t>Reloj de agua con regulador de flujo</a:t>
            </a:r>
          </a:p>
          <a:p>
            <a:pPr lvl="2"/>
            <a:r>
              <a:rPr lang="es-PA" dirty="0" smtClean="0"/>
              <a:t>Anteriormente solo los seres vivientes podrían alterar su comportamiento</a:t>
            </a:r>
          </a:p>
          <a:p>
            <a:pPr lvl="1"/>
            <a:r>
              <a:rPr lang="es-PA" dirty="0" smtClean="0"/>
              <a:t>James Watt 176 - 1819</a:t>
            </a:r>
          </a:p>
          <a:p>
            <a:pPr lvl="2"/>
            <a:r>
              <a:rPr lang="es-PA" dirty="0" smtClean="0"/>
              <a:t>Máquina de Vapor</a:t>
            </a:r>
          </a:p>
          <a:p>
            <a:pPr lvl="1"/>
            <a:r>
              <a:rPr lang="es-PA" dirty="0" err="1" smtClean="0"/>
              <a:t>Cornelis</a:t>
            </a:r>
            <a:r>
              <a:rPr lang="es-PA" dirty="0" smtClean="0"/>
              <a:t> </a:t>
            </a:r>
            <a:r>
              <a:rPr lang="es-PA" dirty="0" err="1" smtClean="0"/>
              <a:t>Drebbel</a:t>
            </a:r>
            <a:r>
              <a:rPr lang="es-PA" dirty="0" smtClean="0"/>
              <a:t> 1572 – 1633</a:t>
            </a:r>
          </a:p>
          <a:p>
            <a:pPr lvl="2"/>
            <a:r>
              <a:rPr lang="es-PA" dirty="0" smtClean="0"/>
              <a:t>Termostato</a:t>
            </a:r>
          </a:p>
          <a:p>
            <a:pPr lvl="2"/>
            <a:r>
              <a:rPr lang="es-PA" dirty="0" smtClean="0"/>
              <a:t>Submarino</a:t>
            </a:r>
          </a:p>
          <a:p>
            <a:pPr lvl="1"/>
            <a:r>
              <a:rPr lang="es-PA" dirty="0" err="1" smtClean="0"/>
              <a:t>Norbert</a:t>
            </a:r>
            <a:r>
              <a:rPr lang="es-PA" dirty="0" smtClean="0"/>
              <a:t> Wiener / Bertrand Russell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de Control</a:t>
            </a:r>
          </a:p>
          <a:p>
            <a:pPr lvl="2"/>
            <a:r>
              <a:rPr lang="es-PA" dirty="0" smtClean="0"/>
              <a:t>Sistemas basados entre biológicos y mecánicos </a:t>
            </a:r>
          </a:p>
          <a:p>
            <a:pPr lvl="2"/>
            <a:r>
              <a:rPr lang="es-PA" dirty="0" smtClean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John Von </a:t>
            </a:r>
            <a:r>
              <a:rPr lang="es-PA" dirty="0" err="1" smtClean="0"/>
              <a:t>Newmann</a:t>
            </a:r>
            <a:r>
              <a:rPr lang="es-PA" dirty="0" smtClean="0"/>
              <a:t> y otros 1940s</a:t>
            </a:r>
          </a:p>
          <a:p>
            <a:r>
              <a:rPr lang="es-PA" dirty="0" smtClean="0"/>
              <a:t>Funciones Objetivos</a:t>
            </a:r>
          </a:p>
          <a:p>
            <a:r>
              <a:rPr lang="es-PA" dirty="0" smtClean="0"/>
              <a:t>Sistemas de Control Modernos</a:t>
            </a:r>
          </a:p>
          <a:p>
            <a:pPr lvl="1"/>
            <a:r>
              <a:rPr lang="es-PA" dirty="0" err="1" smtClean="0"/>
              <a:t>Maximixan</a:t>
            </a:r>
            <a:r>
              <a:rPr lang="es-PA" dirty="0" smtClean="0"/>
              <a:t> la función objetivo en el tiempo</a:t>
            </a:r>
          </a:p>
          <a:p>
            <a:pPr lvl="2"/>
            <a:r>
              <a:rPr lang="es-PA" dirty="0" err="1" smtClean="0"/>
              <a:t>Estocastico</a:t>
            </a:r>
            <a:endParaRPr lang="es-PA" dirty="0" smtClean="0"/>
          </a:p>
          <a:p>
            <a:pPr lvl="2"/>
            <a:r>
              <a:rPr lang="es-PA" dirty="0" smtClean="0"/>
              <a:t>Control Óptimo</a:t>
            </a:r>
          </a:p>
          <a:p>
            <a:pPr lvl="2"/>
            <a:r>
              <a:rPr lang="es-PA" dirty="0" smtClean="0"/>
              <a:t>Control Robusto</a:t>
            </a:r>
          </a:p>
          <a:p>
            <a:r>
              <a:rPr lang="es-PA" dirty="0" smtClean="0"/>
              <a:t>A pesar que IA se parece un poco…</a:t>
            </a:r>
          </a:p>
          <a:p>
            <a:r>
              <a:rPr lang="es-PA" dirty="0" smtClean="0"/>
              <a:t>… esquiva estos conceptos de control</a:t>
            </a:r>
          </a:p>
          <a:p>
            <a:pPr lvl="1"/>
            <a:endParaRPr lang="es-PA" dirty="0" smtClean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  <a:p>
            <a:r>
              <a:rPr lang="es-PA" dirty="0" smtClean="0"/>
              <a:t>Si es estudiante IFARHU (becado) termine la materia si quiere nota</a:t>
            </a:r>
          </a:p>
          <a:p>
            <a:pPr lvl="1"/>
            <a:r>
              <a:rPr lang="es-PA" dirty="0" smtClean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Lingüística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relaciona al pensamiento?</a:t>
            </a:r>
          </a:p>
          <a:p>
            <a:pPr lvl="1"/>
            <a:r>
              <a:rPr lang="es-PA" dirty="0" smtClean="0"/>
              <a:t>F. </a:t>
            </a:r>
            <a:r>
              <a:rPr lang="es-PA" dirty="0" err="1" smtClean="0"/>
              <a:t>Skinner</a:t>
            </a:r>
            <a:r>
              <a:rPr lang="es-PA" dirty="0" smtClean="0"/>
              <a:t> 1957</a:t>
            </a:r>
          </a:p>
          <a:p>
            <a:pPr lvl="2"/>
            <a:r>
              <a:rPr lang="es-PA" dirty="0" smtClean="0"/>
              <a:t>Comportamiento Verbal</a:t>
            </a:r>
          </a:p>
          <a:p>
            <a:pPr lvl="2"/>
            <a:r>
              <a:rPr lang="es-PA" dirty="0" smtClean="0"/>
              <a:t>Revisión experta del acercamiento al aprendizaje de lengua</a:t>
            </a:r>
          </a:p>
          <a:p>
            <a:pPr lvl="1"/>
            <a:r>
              <a:rPr lang="es-PA" dirty="0" smtClean="0"/>
              <a:t>Revisión por Noam Chomsky</a:t>
            </a:r>
          </a:p>
          <a:p>
            <a:pPr lvl="2"/>
            <a:r>
              <a:rPr lang="es-PA" dirty="0" smtClean="0"/>
              <a:t>Estructuras </a:t>
            </a:r>
            <a:r>
              <a:rPr lang="es-PA" dirty="0" err="1" smtClean="0"/>
              <a:t>Sintáxicas</a:t>
            </a:r>
            <a:endParaRPr lang="es-PA" dirty="0" smtClean="0"/>
          </a:p>
          <a:p>
            <a:pPr lvl="2"/>
            <a:r>
              <a:rPr lang="es-PA" dirty="0" smtClean="0"/>
              <a:t>La teoría del comportamiento no direcciona la creatividad</a:t>
            </a:r>
          </a:p>
          <a:p>
            <a:pPr lvl="3"/>
            <a:r>
              <a:rPr lang="es-PA" dirty="0" smtClean="0"/>
              <a:t>No explica como se forman nuevas palabras sin haber tenido conocimiento de ellas</a:t>
            </a:r>
            <a:endParaRPr lang="es-PA" dirty="0"/>
          </a:p>
          <a:p>
            <a:r>
              <a:rPr lang="es-PA" dirty="0" smtClean="0"/>
              <a:t>En IA</a:t>
            </a:r>
          </a:p>
          <a:p>
            <a:pPr lvl="1"/>
            <a:r>
              <a:rPr lang="es-PA" dirty="0" smtClean="0"/>
              <a:t>Procesamiento de Lenguaje Natural o NLP, 1960s</a:t>
            </a:r>
          </a:p>
          <a:p>
            <a:pPr lvl="1"/>
            <a:r>
              <a:rPr lang="es-PA" dirty="0" smtClean="0"/>
              <a:t>Entender el lenguaje y su contexto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Inicios de la IA 1943 – 1955</a:t>
            </a:r>
          </a:p>
          <a:p>
            <a:r>
              <a:rPr lang="es-PA" dirty="0" err="1" smtClean="0"/>
              <a:t>McCulloch</a:t>
            </a:r>
            <a:r>
              <a:rPr lang="es-PA" dirty="0" smtClean="0"/>
              <a:t> &amp; </a:t>
            </a:r>
            <a:r>
              <a:rPr lang="es-PA" dirty="0" err="1" smtClean="0"/>
              <a:t>Pitts</a:t>
            </a:r>
            <a:endParaRPr lang="es-PA" dirty="0" smtClean="0"/>
          </a:p>
          <a:p>
            <a:pPr lvl="1"/>
            <a:r>
              <a:rPr lang="es-PA" dirty="0" smtClean="0"/>
              <a:t>Bases en modelo neuronal y activación ON/OFF</a:t>
            </a:r>
          </a:p>
          <a:p>
            <a:pPr lvl="1"/>
            <a:r>
              <a:rPr lang="es-PA" dirty="0" smtClean="0"/>
              <a:t>Modelo por lógica booleana</a:t>
            </a:r>
          </a:p>
          <a:p>
            <a:r>
              <a:rPr lang="es-PA" dirty="0" smtClean="0"/>
              <a:t>Donald </a:t>
            </a:r>
            <a:r>
              <a:rPr lang="es-PA" dirty="0" err="1" smtClean="0"/>
              <a:t>Hebb</a:t>
            </a:r>
            <a:r>
              <a:rPr lang="es-PA" dirty="0" smtClean="0"/>
              <a:t> 1949</a:t>
            </a:r>
          </a:p>
          <a:p>
            <a:pPr lvl="1"/>
            <a:r>
              <a:rPr lang="es-PA" dirty="0" smtClean="0"/>
              <a:t>Demuestra que las Redes pueden aprender</a:t>
            </a:r>
          </a:p>
          <a:p>
            <a:pPr lvl="1"/>
            <a:r>
              <a:rPr lang="es-PA" dirty="0" smtClean="0"/>
              <a:t>Simple actualización</a:t>
            </a:r>
          </a:p>
          <a:p>
            <a:r>
              <a:rPr lang="es-PA" dirty="0" smtClean="0"/>
              <a:t>Alan Turing 1947</a:t>
            </a:r>
          </a:p>
          <a:p>
            <a:pPr lvl="1"/>
            <a:r>
              <a:rPr lang="es-PA" dirty="0" smtClean="0"/>
              <a:t>Computadoras Inteligentes</a:t>
            </a:r>
          </a:p>
          <a:p>
            <a:pPr lvl="1"/>
            <a:r>
              <a:rPr lang="es-PA" dirty="0" smtClean="0"/>
              <a:t>Algoritmos </a:t>
            </a:r>
            <a:r>
              <a:rPr lang="es-PA" dirty="0" err="1" smtClean="0"/>
              <a:t>Geneticos</a:t>
            </a:r>
            <a:endParaRPr lang="es-PA" dirty="0" smtClean="0"/>
          </a:p>
          <a:p>
            <a:pPr lvl="1"/>
            <a:r>
              <a:rPr lang="es-PA" dirty="0" smtClean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Nacimiento de la IA 1956</a:t>
            </a:r>
          </a:p>
          <a:p>
            <a:r>
              <a:rPr lang="es-PA" dirty="0" smtClean="0"/>
              <a:t>John McCarthy</a:t>
            </a:r>
          </a:p>
          <a:p>
            <a:pPr lvl="1"/>
            <a:r>
              <a:rPr lang="es-PA" dirty="0" smtClean="0"/>
              <a:t>Convence en traer investigadores a USA</a:t>
            </a:r>
          </a:p>
          <a:p>
            <a:pPr lvl="1"/>
            <a:r>
              <a:rPr lang="es-PA" dirty="0" err="1" smtClean="0"/>
              <a:t>Teoria</a:t>
            </a:r>
            <a:r>
              <a:rPr lang="es-PA" dirty="0" smtClean="0"/>
              <a:t> de </a:t>
            </a:r>
            <a:r>
              <a:rPr lang="es-PA" dirty="0" err="1" smtClean="0"/>
              <a:t>Automatas</a:t>
            </a:r>
            <a:r>
              <a:rPr lang="es-PA" dirty="0" smtClean="0"/>
              <a:t>, Redes Neuronales, Inteligencia</a:t>
            </a:r>
          </a:p>
          <a:p>
            <a:pPr lvl="1"/>
            <a:r>
              <a:rPr lang="es-PA" dirty="0" smtClean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 smtClean="0"/>
              <a:t>Dos investigadores de Carnegie </a:t>
            </a:r>
            <a:r>
              <a:rPr lang="es-PA" dirty="0" err="1" smtClean="0"/>
              <a:t>Tech</a:t>
            </a:r>
            <a:r>
              <a:rPr lang="es-PA" dirty="0" smtClean="0"/>
              <a:t> crearon una máquina</a:t>
            </a:r>
          </a:p>
          <a:p>
            <a:pPr lvl="1"/>
            <a:r>
              <a:rPr lang="es-PA" dirty="0" err="1" smtClean="0"/>
              <a:t>Resolvia</a:t>
            </a:r>
            <a:r>
              <a:rPr lang="es-PA" dirty="0" smtClean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Grandes expectativas a entusiasmo temprano 1952 </a:t>
            </a:r>
            <a:r>
              <a:rPr lang="es-PA" dirty="0" smtClean="0"/>
              <a:t>– 1969</a:t>
            </a:r>
          </a:p>
          <a:p>
            <a:pPr lvl="1"/>
            <a:r>
              <a:rPr lang="es-PA" dirty="0" smtClean="0"/>
              <a:t>Las computadoras solo hacían aritmética</a:t>
            </a:r>
          </a:p>
          <a:p>
            <a:pPr lvl="2"/>
            <a:r>
              <a:rPr lang="es-PA" dirty="0" smtClean="0"/>
              <a:t>No resolvían un problema</a:t>
            </a:r>
          </a:p>
          <a:p>
            <a:pPr lvl="2"/>
            <a:r>
              <a:rPr lang="es-PA" dirty="0" smtClean="0"/>
              <a:t>El simple hecho de hacer ‘X’ (Alan Turing)</a:t>
            </a:r>
          </a:p>
          <a:p>
            <a:pPr lvl="1"/>
            <a:r>
              <a:rPr lang="es-PA" dirty="0" smtClean="0"/>
              <a:t>Solucionador de Problemas Generales de </a:t>
            </a:r>
            <a:r>
              <a:rPr lang="es-PA" dirty="0" err="1" smtClean="0"/>
              <a:t>Newell</a:t>
            </a:r>
            <a:r>
              <a:rPr lang="es-PA" dirty="0" smtClean="0"/>
              <a:t> &amp; Simmons</a:t>
            </a:r>
          </a:p>
          <a:p>
            <a:pPr lvl="2"/>
            <a:r>
              <a:rPr lang="es-PA" dirty="0" smtClean="0"/>
              <a:t>Primer programa en pensar humanamente</a:t>
            </a:r>
          </a:p>
          <a:p>
            <a:pPr lvl="2"/>
            <a:r>
              <a:rPr lang="es-PA" dirty="0" smtClean="0"/>
              <a:t>Sistema Simbólico Físico:  cualquier sistema inteligente usa datos y símbolos</a:t>
            </a:r>
          </a:p>
          <a:p>
            <a:pPr lvl="1"/>
            <a:r>
              <a:rPr lang="es-PA" dirty="0" smtClean="0"/>
              <a:t>Solucionador de Problemas Geométricos de Nathaniel Rochester</a:t>
            </a:r>
          </a:p>
          <a:p>
            <a:pPr lvl="1"/>
            <a:r>
              <a:rPr lang="es-PA" dirty="0" smtClean="0"/>
              <a:t>Arthur Sa</a:t>
            </a:r>
            <a:r>
              <a:rPr lang="es-PA" dirty="0" smtClean="0"/>
              <a:t>muel</a:t>
            </a:r>
          </a:p>
          <a:p>
            <a:pPr lvl="2"/>
            <a:r>
              <a:rPr lang="es-PA" dirty="0" smtClean="0"/>
              <a:t>IA para Damas</a:t>
            </a:r>
          </a:p>
          <a:p>
            <a:pPr lvl="2"/>
            <a:r>
              <a:rPr lang="es-PA" dirty="0" smtClean="0"/>
              <a:t>Creador de </a:t>
            </a:r>
            <a:r>
              <a:rPr lang="es-PA" dirty="0" err="1" smtClean="0"/>
              <a:t>Lisp</a:t>
            </a:r>
            <a:endParaRPr lang="es-PA" dirty="0" smtClean="0"/>
          </a:p>
          <a:p>
            <a:pPr lvl="1"/>
            <a:r>
              <a:rPr lang="es-PA" dirty="0" smtClean="0"/>
              <a:t>J. McCarthy 1958, 1963</a:t>
            </a:r>
          </a:p>
          <a:p>
            <a:pPr lvl="2"/>
            <a:r>
              <a:rPr lang="es-PA" dirty="0" err="1" smtClean="0"/>
              <a:t>Paper</a:t>
            </a:r>
            <a:r>
              <a:rPr lang="es-PA" dirty="0" smtClean="0"/>
              <a:t> para solución de problemas por experiencia previa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Minsky</a:t>
            </a:r>
            <a:r>
              <a:rPr lang="es-PA" dirty="0" smtClean="0"/>
              <a:t> (MIT), trabajo en robótica</a:t>
            </a:r>
          </a:p>
          <a:p>
            <a:pPr lvl="1"/>
            <a:r>
              <a:rPr lang="es-PA" dirty="0" err="1" smtClean="0"/>
              <a:t>Micromundos</a:t>
            </a:r>
            <a:endParaRPr lang="es-PA" dirty="0" smtClean="0"/>
          </a:p>
          <a:p>
            <a:pPr lvl="1"/>
            <a:r>
              <a:rPr lang="es-PA" dirty="0" smtClean="0"/>
              <a:t>James </a:t>
            </a:r>
            <a:r>
              <a:rPr lang="es-PA" dirty="0" err="1" smtClean="0"/>
              <a:t>Slagle</a:t>
            </a:r>
            <a:r>
              <a:rPr lang="es-PA" dirty="0" smtClean="0"/>
              <a:t> 1963, programa SAINT</a:t>
            </a:r>
          </a:p>
          <a:p>
            <a:pPr lvl="2"/>
            <a:r>
              <a:rPr lang="es-PA" dirty="0" smtClean="0"/>
              <a:t>Resuelve problemas de calculo</a:t>
            </a:r>
          </a:p>
          <a:p>
            <a:pPr lvl="1"/>
            <a:r>
              <a:rPr lang="es-PA" dirty="0" smtClean="0"/>
              <a:t>Tom Evans 1968, programa ANALOGY</a:t>
            </a:r>
          </a:p>
          <a:p>
            <a:pPr lvl="2"/>
            <a:r>
              <a:rPr lang="es-PA" dirty="0" smtClean="0"/>
              <a:t>Problemas de pruebas de IQ</a:t>
            </a:r>
          </a:p>
          <a:p>
            <a:pPr lvl="1"/>
            <a:r>
              <a:rPr lang="es-PA" dirty="0" smtClean="0"/>
              <a:t>Daniel </a:t>
            </a:r>
            <a:r>
              <a:rPr lang="es-PA" dirty="0" err="1" smtClean="0"/>
              <a:t>Bobrow</a:t>
            </a:r>
            <a:r>
              <a:rPr lang="es-PA" dirty="0"/>
              <a:t> </a:t>
            </a:r>
            <a:r>
              <a:rPr lang="es-PA" dirty="0" smtClean="0"/>
              <a:t>1967, programa STUDENT</a:t>
            </a:r>
          </a:p>
          <a:p>
            <a:pPr lvl="2"/>
            <a:r>
              <a:rPr lang="es-PA" dirty="0" smtClean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 smtClean="0"/>
              <a:t>Micromundo</a:t>
            </a:r>
            <a:r>
              <a:rPr lang="es-PA" dirty="0" smtClean="0"/>
              <a:t> de Bloques</a:t>
            </a:r>
          </a:p>
          <a:p>
            <a:pPr lvl="1"/>
            <a:r>
              <a:rPr lang="es-PA" dirty="0" smtClean="0"/>
              <a:t>En </a:t>
            </a:r>
            <a:r>
              <a:rPr lang="es-PA" dirty="0" err="1" smtClean="0"/>
              <a:t>robotica</a:t>
            </a:r>
            <a:r>
              <a:rPr lang="es-PA" dirty="0" smtClean="0"/>
              <a:t>, ordenar en una manera</a:t>
            </a:r>
          </a:p>
          <a:p>
            <a:pPr lvl="1"/>
            <a:r>
              <a:rPr lang="es-PA" dirty="0" smtClean="0"/>
              <a:t>Problema de </a:t>
            </a:r>
            <a:r>
              <a:rPr lang="es-PA" dirty="0" err="1" smtClean="0"/>
              <a:t>Vision</a:t>
            </a:r>
            <a:endParaRPr lang="es-PA" dirty="0" smtClean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Una dosis de Realidad 1966-1973</a:t>
            </a:r>
          </a:p>
          <a:p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Predijo a 10 años que la IA sería </a:t>
            </a:r>
            <a:r>
              <a:rPr lang="es-PA" dirty="0" err="1" smtClean="0"/>
              <a:t>campion</a:t>
            </a:r>
            <a:r>
              <a:rPr lang="es-PA" dirty="0" smtClean="0"/>
              <a:t> de Ajedrez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cumplio</a:t>
            </a:r>
            <a:r>
              <a:rPr lang="es-PA" dirty="0" smtClean="0"/>
              <a:t> a los 40 años</a:t>
            </a:r>
          </a:p>
          <a:p>
            <a:pPr lvl="1"/>
            <a:r>
              <a:rPr lang="es-PA" dirty="0" smtClean="0"/>
              <a:t>Los sistemas de IA fallaban grandemente fuera de su campo</a:t>
            </a:r>
          </a:p>
          <a:p>
            <a:r>
              <a:rPr lang="es-PA" dirty="0" smtClean="0"/>
              <a:t>Dificultad de los sistemas de IA de la época</a:t>
            </a:r>
          </a:p>
          <a:p>
            <a:pPr lvl="1"/>
            <a:r>
              <a:rPr lang="es-PA" dirty="0" smtClean="0"/>
              <a:t>Los sistemas no conocían nada en materia</a:t>
            </a:r>
          </a:p>
          <a:p>
            <a:pPr lvl="1"/>
            <a:r>
              <a:rPr lang="es-PA" dirty="0" smtClean="0"/>
              <a:t>La incapacidad de mutar entre problemas</a:t>
            </a:r>
          </a:p>
          <a:p>
            <a:r>
              <a:rPr lang="es-PA" dirty="0" smtClean="0"/>
              <a:t>El primer intento serio</a:t>
            </a:r>
          </a:p>
          <a:p>
            <a:pPr lvl="1"/>
            <a:r>
              <a:rPr lang="es-PA" dirty="0" smtClean="0"/>
              <a:t>Traducción de </a:t>
            </a:r>
            <a:r>
              <a:rPr lang="es-PA" dirty="0" err="1" smtClean="0"/>
              <a:t>papers</a:t>
            </a:r>
            <a:r>
              <a:rPr lang="es-PA" dirty="0" smtClean="0"/>
              <a:t> Ruso-Inglés</a:t>
            </a:r>
          </a:p>
          <a:p>
            <a:pPr lvl="1"/>
            <a:r>
              <a:rPr lang="es-PA" dirty="0" smtClean="0"/>
              <a:t>Lanzamiento </a:t>
            </a:r>
            <a:r>
              <a:rPr lang="es-PA" dirty="0" err="1" smtClean="0"/>
              <a:t>Sputnik</a:t>
            </a:r>
            <a:endParaRPr lang="es-PA" dirty="0" smtClean="0"/>
          </a:p>
          <a:p>
            <a:pPr lvl="1"/>
            <a:r>
              <a:rPr lang="es-PA" dirty="0" smtClean="0"/>
              <a:t>Fallido (XXXXXX)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Evolución de máquina</a:t>
            </a:r>
            <a:r>
              <a:rPr lang="es-PA" dirty="0"/>
              <a:t> </a:t>
            </a:r>
            <a:r>
              <a:rPr lang="es-PA" dirty="0" smtClean="0"/>
              <a:t>/ Algoritmos genéticos</a:t>
            </a:r>
          </a:p>
          <a:p>
            <a:pPr lvl="1"/>
            <a:r>
              <a:rPr lang="es-PA" dirty="0" smtClean="0"/>
              <a:t>Pequeñas mutaciones de programas</a:t>
            </a:r>
          </a:p>
          <a:p>
            <a:pPr lvl="1"/>
            <a:r>
              <a:rPr lang="es-PA" dirty="0" smtClean="0"/>
              <a:t>Podría generalizar nuevos conceptos</a:t>
            </a:r>
          </a:p>
          <a:p>
            <a:pPr lvl="1"/>
            <a:r>
              <a:rPr lang="es-PA" dirty="0" smtClean="0"/>
              <a:t>Fallo (XXXX)</a:t>
            </a:r>
          </a:p>
          <a:p>
            <a:r>
              <a:rPr lang="es-PA" dirty="0" smtClean="0"/>
              <a:t>Los fallos llevaron a detener las investigaciones</a:t>
            </a:r>
          </a:p>
          <a:p>
            <a:r>
              <a:rPr lang="es-PA" dirty="0" smtClean="0"/>
              <a:t>Tercera limitación</a:t>
            </a:r>
          </a:p>
          <a:p>
            <a:pPr lvl="1"/>
            <a:r>
              <a:rPr lang="es-PA" dirty="0" smtClean="0"/>
              <a:t>Las redes neuronales no podían representar grandes cambios a entradas</a:t>
            </a:r>
          </a:p>
          <a:p>
            <a:pPr lvl="1"/>
            <a:r>
              <a:rPr lang="es-PA" dirty="0" smtClean="0"/>
              <a:t>Sin embargo llevo a investigación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llevo interés</a:t>
            </a:r>
          </a:p>
          <a:p>
            <a:pPr lvl="2"/>
            <a:r>
              <a:rPr lang="es-PA" dirty="0" smtClean="0"/>
              <a:t>Anteriormente descubierto por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Sistemas basados en conocimiento 1969-1979</a:t>
            </a:r>
          </a:p>
          <a:p>
            <a:pPr lvl="1"/>
            <a:r>
              <a:rPr lang="es-PA" dirty="0" smtClean="0"/>
              <a:t>Métodos débiles (métodos anteriores)</a:t>
            </a:r>
          </a:p>
          <a:p>
            <a:pPr lvl="2"/>
            <a:r>
              <a:rPr lang="es-PA" dirty="0" smtClean="0"/>
              <a:t>No escalan a mayores problemas</a:t>
            </a:r>
          </a:p>
          <a:p>
            <a:pPr lvl="1"/>
            <a:r>
              <a:rPr lang="es-PA" dirty="0" smtClean="0"/>
              <a:t>Programa DENDRAL </a:t>
            </a:r>
          </a:p>
          <a:p>
            <a:pPr lvl="2"/>
            <a:r>
              <a:rPr lang="es-PA" dirty="0" smtClean="0"/>
              <a:t>Estructura molecular a base de espectrometría</a:t>
            </a:r>
          </a:p>
          <a:p>
            <a:pPr lvl="2"/>
            <a:r>
              <a:rPr lang="es-PA" dirty="0" smtClean="0"/>
              <a:t>Entrada = C6H13NO2 y masa</a:t>
            </a:r>
          </a:p>
          <a:p>
            <a:r>
              <a:rPr lang="es-PA" dirty="0" smtClean="0"/>
              <a:t>Sistemas Expertos</a:t>
            </a:r>
          </a:p>
          <a:p>
            <a:pPr lvl="1"/>
            <a:r>
              <a:rPr lang="es-PA" dirty="0" smtClean="0"/>
              <a:t>Proyecto de Programa Heurístico</a:t>
            </a:r>
          </a:p>
          <a:p>
            <a:pPr lvl="1"/>
            <a:r>
              <a:rPr lang="es-PA" dirty="0" err="1" smtClean="0"/>
              <a:t>Feigenbaum</a:t>
            </a:r>
            <a:r>
              <a:rPr lang="es-PA" dirty="0" smtClean="0"/>
              <a:t>, Buchanan</a:t>
            </a:r>
          </a:p>
          <a:p>
            <a:pPr lvl="2"/>
            <a:r>
              <a:rPr lang="es-PA" dirty="0"/>
              <a:t>Diagnóstico </a:t>
            </a:r>
            <a:r>
              <a:rPr lang="es-PA" dirty="0" smtClean="0"/>
              <a:t>Médico</a:t>
            </a:r>
          </a:p>
          <a:p>
            <a:pPr lvl="2"/>
            <a:r>
              <a:rPr lang="es-PA" dirty="0" smtClean="0"/>
              <a:t>MYCIN (infecciones sanguíneas)</a:t>
            </a:r>
          </a:p>
          <a:p>
            <a:pPr lvl="1"/>
            <a:r>
              <a:rPr lang="es-PA" dirty="0" smtClean="0"/>
              <a:t>Roger </a:t>
            </a:r>
            <a:r>
              <a:rPr lang="es-PA" dirty="0" err="1" smtClean="0"/>
              <a:t>Schank</a:t>
            </a:r>
            <a:r>
              <a:rPr lang="es-PA" dirty="0" smtClean="0"/>
              <a:t>, </a:t>
            </a:r>
            <a:r>
              <a:rPr lang="es-PA" dirty="0" err="1" smtClean="0"/>
              <a:t>Riesbeck</a:t>
            </a:r>
            <a:endParaRPr lang="es-PA" dirty="0" smtClean="0"/>
          </a:p>
          <a:p>
            <a:pPr lvl="2"/>
            <a:r>
              <a:rPr lang="es-PA" dirty="0" smtClean="0"/>
              <a:t>Aprendizaje de lenguaje</a:t>
            </a:r>
          </a:p>
          <a:p>
            <a:pPr lvl="2"/>
            <a:r>
              <a:rPr lang="es-PA" dirty="0" smtClean="0"/>
              <a:t>Menos énfasis de lenguaje y más en razonamiento</a:t>
            </a:r>
          </a:p>
          <a:p>
            <a:pPr lvl="3"/>
            <a:r>
              <a:rPr lang="es-PA" dirty="0" smtClean="0"/>
              <a:t>Lenguaje </a:t>
            </a:r>
            <a:r>
              <a:rPr lang="es-PA" dirty="0" err="1" smtClean="0"/>
              <a:t>Prolog</a:t>
            </a:r>
            <a:endParaRPr lang="es-PA" dirty="0" smtClean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IA se </a:t>
            </a:r>
            <a:r>
              <a:rPr lang="es-PA" dirty="0" err="1" smtClean="0"/>
              <a:t>transofma</a:t>
            </a:r>
            <a:r>
              <a:rPr lang="es-PA" dirty="0" smtClean="0"/>
              <a:t> en industria 1980-presente</a:t>
            </a:r>
          </a:p>
          <a:p>
            <a:pPr lvl="1"/>
            <a:r>
              <a:rPr lang="es-PA" dirty="0" smtClean="0"/>
              <a:t>Primer sistema comercial experto</a:t>
            </a:r>
          </a:p>
          <a:p>
            <a:pPr lvl="2"/>
            <a:r>
              <a:rPr lang="es-PA" dirty="0" smtClean="0"/>
              <a:t>Configuraba pedidos de comptuadoras,1986</a:t>
            </a:r>
          </a:p>
          <a:p>
            <a:pPr lvl="2"/>
            <a:r>
              <a:rPr lang="es-PA" dirty="0" smtClean="0"/>
              <a:t>Salva costos de 40M/año</a:t>
            </a:r>
          </a:p>
          <a:p>
            <a:pPr lvl="1"/>
            <a:r>
              <a:rPr lang="es-PA" dirty="0" smtClean="0"/>
              <a:t>Sistema basado en </a:t>
            </a:r>
            <a:r>
              <a:rPr lang="es-PA" dirty="0" err="1" smtClean="0"/>
              <a:t>Prolog</a:t>
            </a:r>
            <a:endParaRPr lang="es-PA" dirty="0" smtClean="0"/>
          </a:p>
          <a:p>
            <a:pPr lvl="2"/>
            <a:r>
              <a:rPr lang="es-PA" dirty="0" smtClean="0"/>
              <a:t>Plan de 10 años de desarrollo</a:t>
            </a:r>
          </a:p>
          <a:p>
            <a:pPr lvl="2"/>
            <a:r>
              <a:rPr lang="es-PA" dirty="0" smtClean="0"/>
              <a:t>En UK fue reanudada la investigación de IA</a:t>
            </a:r>
          </a:p>
          <a:p>
            <a:r>
              <a:rPr lang="es-PA" dirty="0" err="1" smtClean="0"/>
              <a:t>Despues</a:t>
            </a:r>
            <a:r>
              <a:rPr lang="es-PA" dirty="0" smtClean="0"/>
              <a:t> de tanta inversión en</a:t>
            </a:r>
            <a:r>
              <a:rPr lang="es-PA" dirty="0"/>
              <a:t> </a:t>
            </a:r>
            <a:r>
              <a:rPr lang="es-PA" dirty="0" smtClean="0"/>
              <a:t>robótica, visión y demás</a:t>
            </a:r>
          </a:p>
          <a:p>
            <a:pPr lvl="1"/>
            <a:r>
              <a:rPr lang="es-PA" dirty="0" smtClean="0"/>
              <a:t>Invierno de la IA (AI Winter)</a:t>
            </a:r>
          </a:p>
          <a:p>
            <a:pPr lvl="1"/>
            <a:r>
              <a:rPr lang="es-PA" dirty="0" smtClean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Retorno de las redes neuronales 1986-presente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mediados 80s</a:t>
            </a:r>
          </a:p>
          <a:p>
            <a:pPr lvl="2"/>
            <a:r>
              <a:rPr lang="es-PA" dirty="0" smtClean="0"/>
              <a:t>Primeros: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r>
              <a:rPr lang="es-PA" dirty="0" smtClean="0"/>
              <a:t>Promueven la teoría </a:t>
            </a:r>
            <a:r>
              <a:rPr lang="es-PA" dirty="0" err="1" smtClean="0"/>
              <a:t>logisiste</a:t>
            </a:r>
            <a:r>
              <a:rPr lang="es-PA" dirty="0" smtClean="0"/>
              <a:t> de </a:t>
            </a:r>
            <a:r>
              <a:rPr lang="es-PA" dirty="0" err="1" smtClean="0"/>
              <a:t>Newell</a:t>
            </a:r>
            <a:r>
              <a:rPr lang="es-PA" dirty="0" smtClean="0"/>
              <a:t> y </a:t>
            </a:r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Los nuevos sistemas mezclan</a:t>
            </a:r>
          </a:p>
          <a:p>
            <a:pPr lvl="2"/>
            <a:r>
              <a:rPr lang="es-PA" dirty="0" smtClean="0"/>
              <a:t>Ciencias cognitivas</a:t>
            </a:r>
          </a:p>
          <a:p>
            <a:pPr lvl="2"/>
            <a:r>
              <a:rPr lang="es-PA" dirty="0" smtClean="0"/>
              <a:t>Redes neuronales modernas</a:t>
            </a:r>
          </a:p>
          <a:p>
            <a:pPr lvl="2"/>
            <a:r>
              <a:rPr lang="es-PA" dirty="0" smtClean="0"/>
              <a:t>Algoritmos</a:t>
            </a:r>
          </a:p>
          <a:p>
            <a:pPr lvl="2"/>
            <a:r>
              <a:rPr lang="es-PA" dirty="0" smtClean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IA adopta un método científico 1987-presente</a:t>
            </a:r>
          </a:p>
          <a:p>
            <a:pPr lvl="1"/>
            <a:r>
              <a:rPr lang="es-PA" dirty="0" smtClean="0"/>
              <a:t>Nuevas teorías para proponer mejores resultados</a:t>
            </a:r>
          </a:p>
          <a:p>
            <a:pPr lvl="2"/>
            <a:r>
              <a:rPr lang="es-PA" dirty="0" smtClean="0"/>
              <a:t>Rigurosos experimentos</a:t>
            </a:r>
          </a:p>
          <a:p>
            <a:pPr lvl="2"/>
            <a:r>
              <a:rPr lang="es-PA" dirty="0" smtClean="0"/>
              <a:t>Aplicaciones de tiempo real</a:t>
            </a:r>
          </a:p>
          <a:p>
            <a:pPr lvl="2"/>
            <a:r>
              <a:rPr lang="es-PA" dirty="0" smtClean="0"/>
              <a:t>Rivalidad entre límites de teoría de control y estadística</a:t>
            </a:r>
          </a:p>
          <a:p>
            <a:pPr lvl="1"/>
            <a:r>
              <a:rPr lang="es-PA" dirty="0" smtClean="0"/>
              <a:t>Reconocimiento de voz</a:t>
            </a:r>
          </a:p>
          <a:p>
            <a:pPr lvl="2"/>
            <a:r>
              <a:rPr lang="es-PA" dirty="0" smtClean="0"/>
              <a:t>HMM (Modelo oculto de </a:t>
            </a:r>
            <a:r>
              <a:rPr lang="es-PA" dirty="0" err="1" smtClean="0"/>
              <a:t>Markov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Rigurosa matemática</a:t>
            </a:r>
          </a:p>
          <a:p>
            <a:pPr lvl="2"/>
            <a:r>
              <a:rPr lang="es-PA" dirty="0" smtClean="0"/>
              <a:t>Entrenados por un “corpus” extenso</a:t>
            </a:r>
          </a:p>
          <a:p>
            <a:pPr lvl="1"/>
            <a:r>
              <a:rPr lang="es-PA" dirty="0" smtClean="0"/>
              <a:t>Traducción de máquina</a:t>
            </a:r>
          </a:p>
          <a:p>
            <a:pPr lvl="2"/>
            <a:r>
              <a:rPr lang="es-PA" dirty="0" smtClean="0"/>
              <a:t>Teoría de la información 1960, retorna 1990s</a:t>
            </a:r>
          </a:p>
          <a:p>
            <a:pPr lvl="1"/>
            <a:r>
              <a:rPr lang="es-PA" dirty="0" smtClean="0"/>
              <a:t>Redes Neuronales</a:t>
            </a:r>
          </a:p>
          <a:p>
            <a:pPr lvl="2"/>
            <a:r>
              <a:rPr lang="es-PA" dirty="0" err="1" smtClean="0"/>
              <a:t>Estadistica</a:t>
            </a:r>
            <a:r>
              <a:rPr lang="es-PA" dirty="0" smtClean="0"/>
              <a:t>, reconocimiento de patrones, ML: data </a:t>
            </a:r>
            <a:r>
              <a:rPr lang="es-PA" dirty="0" err="1" smtClean="0"/>
              <a:t>mining</a:t>
            </a:r>
            <a:endParaRPr lang="es-PA" dirty="0" smtClean="0"/>
          </a:p>
          <a:p>
            <a:pPr lvl="1"/>
            <a:r>
              <a:rPr lang="es-PA" dirty="0" smtClean="0"/>
              <a:t>Otras áreas como robótica, CV, representación del conocimiento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Emergen agentes inteligentes 1995-Presente</a:t>
            </a:r>
          </a:p>
          <a:p>
            <a:pPr lvl="1"/>
            <a:r>
              <a:rPr lang="es-PA" dirty="0" smtClean="0"/>
              <a:t>SOAR de </a:t>
            </a:r>
            <a:r>
              <a:rPr lang="es-PA" dirty="0" err="1" smtClean="0"/>
              <a:t>Newell</a:t>
            </a:r>
            <a:r>
              <a:rPr lang="es-PA" dirty="0" smtClean="0"/>
              <a:t> y otros</a:t>
            </a:r>
          </a:p>
          <a:p>
            <a:pPr lvl="1"/>
            <a:r>
              <a:rPr lang="es-PA" dirty="0" smtClean="0"/>
              <a:t>Sistemas de IA en proyectos Web</a:t>
            </a:r>
          </a:p>
          <a:p>
            <a:pPr lvl="2"/>
            <a:r>
              <a:rPr lang="es-PA" dirty="0" smtClean="0"/>
              <a:t>Herramientas web</a:t>
            </a:r>
          </a:p>
          <a:p>
            <a:pPr lvl="2"/>
            <a:r>
              <a:rPr lang="es-PA" dirty="0" smtClean="0"/>
              <a:t>Sistemas de Recomendación</a:t>
            </a:r>
          </a:p>
          <a:p>
            <a:pPr lvl="1"/>
            <a:r>
              <a:rPr lang="es-PA" dirty="0" err="1" smtClean="0"/>
              <a:t>Fusion</a:t>
            </a:r>
            <a:r>
              <a:rPr lang="es-PA" dirty="0" smtClean="0"/>
              <a:t> de </a:t>
            </a:r>
            <a:r>
              <a:rPr lang="es-PA" dirty="0" err="1" smtClean="0"/>
              <a:t>Sensosres</a:t>
            </a:r>
            <a:endParaRPr lang="es-PA" dirty="0" smtClean="0"/>
          </a:p>
          <a:p>
            <a:pPr lvl="2"/>
            <a:r>
              <a:rPr lang="es-PA" dirty="0" smtClean="0"/>
              <a:t>GPS, Acc3D, </a:t>
            </a:r>
            <a:r>
              <a:rPr lang="es-PA" dirty="0" err="1" smtClean="0"/>
              <a:t>Gyro</a:t>
            </a:r>
            <a:endParaRPr lang="es-PA" dirty="0" smtClean="0"/>
          </a:p>
          <a:p>
            <a:pPr lvl="1"/>
            <a:r>
              <a:rPr lang="es-PA" dirty="0" smtClean="0"/>
              <a:t>Agentes de control de bolsa</a:t>
            </a:r>
          </a:p>
          <a:p>
            <a:r>
              <a:rPr lang="es-PA" dirty="0" smtClean="0"/>
              <a:t>Minsk, McCarthy, Winston</a:t>
            </a:r>
          </a:p>
          <a:p>
            <a:pPr lvl="1"/>
            <a:r>
              <a:rPr lang="es-PA" dirty="0" smtClean="0"/>
              <a:t>Piensan que la IA debe retornar a sus bases</a:t>
            </a:r>
          </a:p>
          <a:p>
            <a:pPr lvl="1"/>
            <a:r>
              <a:rPr lang="es-PA" dirty="0" smtClean="0"/>
              <a:t>IA a nivel humano, capaz de crear</a:t>
            </a:r>
          </a:p>
          <a:p>
            <a:pPr lvl="2"/>
            <a:r>
              <a:rPr lang="es-PA" dirty="0" smtClean="0"/>
              <a:t>No a tareas ya resueltas como SDC, Damas, </a:t>
            </a:r>
            <a:r>
              <a:rPr lang="es-PA" dirty="0" err="1" smtClean="0"/>
              <a:t>etc</a:t>
            </a:r>
            <a:endParaRPr lang="es-PA" dirty="0" smtClean="0"/>
          </a:p>
          <a:p>
            <a:r>
              <a:rPr lang="es-PA" dirty="0" smtClean="0"/>
              <a:t>AGI</a:t>
            </a:r>
          </a:p>
          <a:p>
            <a:r>
              <a:rPr lang="es-PA" dirty="0" smtClean="0"/>
              <a:t>IA Amigable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La disponibilidad de grandes conjuntos de datos 2001-presente</a:t>
            </a:r>
          </a:p>
          <a:p>
            <a:pPr lvl="1"/>
            <a:r>
              <a:rPr lang="es-PA" dirty="0" smtClean="0"/>
              <a:t>Inicialmente énfasis en algoritmos</a:t>
            </a:r>
          </a:p>
          <a:p>
            <a:pPr lvl="1"/>
            <a:r>
              <a:rPr lang="es-PA" dirty="0" smtClean="0"/>
              <a:t>Actualmente énfasis en largos datos</a:t>
            </a:r>
          </a:p>
          <a:p>
            <a:pPr lvl="2"/>
            <a:r>
              <a:rPr lang="es-PA" dirty="0" smtClean="0"/>
              <a:t>Billones de fotos</a:t>
            </a:r>
          </a:p>
          <a:p>
            <a:pPr lvl="2"/>
            <a:r>
              <a:rPr lang="es-PA" dirty="0" smtClean="0"/>
              <a:t>Largas palabras entre lenguajes</a:t>
            </a:r>
          </a:p>
          <a:p>
            <a:pPr lvl="2"/>
            <a:r>
              <a:rPr lang="es-PA" dirty="0" smtClean="0"/>
              <a:t>Etiquetar los datos</a:t>
            </a:r>
          </a:p>
          <a:p>
            <a:pPr lvl="3"/>
            <a:r>
              <a:rPr lang="es-PA" dirty="0" smtClean="0"/>
              <a:t>Precisiones arriba del 95%</a:t>
            </a:r>
          </a:p>
          <a:p>
            <a:pPr lvl="1"/>
            <a:r>
              <a:rPr lang="es-PA" dirty="0" err="1" smtClean="0"/>
              <a:t>Hays</a:t>
            </a:r>
            <a:r>
              <a:rPr lang="es-PA" dirty="0" smtClean="0"/>
              <a:t> y </a:t>
            </a:r>
            <a:r>
              <a:rPr lang="es-PA" dirty="0" err="1" smtClean="0"/>
              <a:t>Efros</a:t>
            </a:r>
            <a:r>
              <a:rPr lang="es-PA" dirty="0" smtClean="0"/>
              <a:t> 2007</a:t>
            </a:r>
          </a:p>
          <a:p>
            <a:pPr lvl="2"/>
            <a:r>
              <a:rPr lang="es-PA" dirty="0" err="1" smtClean="0"/>
              <a:t>Inpainting</a:t>
            </a:r>
            <a:r>
              <a:rPr lang="es-PA" dirty="0" smtClean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 smtClean="0"/>
              <a:t>Con suficiente información se pueden generalizar las características!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El estado del arte hoy</a:t>
            </a:r>
          </a:p>
          <a:p>
            <a:r>
              <a:rPr lang="es-PA" dirty="0" smtClean="0"/>
              <a:t>Vehículos robóticos</a:t>
            </a:r>
          </a:p>
          <a:p>
            <a:pPr lvl="1"/>
            <a:r>
              <a:rPr lang="es-PA" dirty="0" smtClean="0"/>
              <a:t>Stanley, SDC, </a:t>
            </a:r>
            <a:r>
              <a:rPr lang="es-PA" dirty="0" err="1" smtClean="0"/>
              <a:t>Darpa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endParaRPr lang="es-PA" dirty="0"/>
          </a:p>
          <a:p>
            <a:r>
              <a:rPr lang="es-PA" dirty="0" smtClean="0"/>
              <a:t>Reconocimiento de Voz</a:t>
            </a:r>
          </a:p>
          <a:p>
            <a:r>
              <a:rPr lang="es-PA" dirty="0" smtClean="0"/>
              <a:t>Planificación Autónoma</a:t>
            </a:r>
          </a:p>
          <a:p>
            <a:r>
              <a:rPr lang="es-PA" dirty="0" smtClean="0"/>
              <a:t>Jugadora</a:t>
            </a:r>
          </a:p>
          <a:p>
            <a:pPr lvl="1"/>
            <a:r>
              <a:rPr lang="es-PA" dirty="0" smtClean="0"/>
              <a:t>IBM Deep Blue</a:t>
            </a:r>
          </a:p>
          <a:p>
            <a:pPr lvl="2"/>
            <a:r>
              <a:rPr lang="es-PA" dirty="0" smtClean="0"/>
              <a:t>Vence a </a:t>
            </a:r>
            <a:r>
              <a:rPr lang="es-PA" dirty="0" err="1" smtClean="0"/>
              <a:t>Kasparov</a:t>
            </a:r>
            <a:r>
              <a:rPr lang="es-PA" dirty="0" smtClean="0"/>
              <a:t> 1997</a:t>
            </a:r>
          </a:p>
          <a:p>
            <a:r>
              <a:rPr lang="es-PA" dirty="0" smtClean="0"/>
              <a:t>Filtros de Spam</a:t>
            </a:r>
          </a:p>
          <a:p>
            <a:pPr lvl="1"/>
            <a:r>
              <a:rPr lang="es-PA" dirty="0" smtClean="0"/>
              <a:t>Ahorra tiempo de eliminar</a:t>
            </a:r>
          </a:p>
          <a:p>
            <a:r>
              <a:rPr lang="es-PA" dirty="0" smtClean="0"/>
              <a:t>Planificación en Logística</a:t>
            </a:r>
          </a:p>
          <a:p>
            <a:pPr lvl="1"/>
            <a:r>
              <a:rPr lang="es-PA" dirty="0" smtClean="0"/>
              <a:t>DART, logística automatizada</a:t>
            </a:r>
          </a:p>
          <a:p>
            <a:r>
              <a:rPr lang="es-PA" dirty="0" smtClean="0"/>
              <a:t>Robótica</a:t>
            </a:r>
          </a:p>
          <a:p>
            <a:pPr lvl="1"/>
            <a:r>
              <a:rPr lang="es-PA" dirty="0" err="1" smtClean="0"/>
              <a:t>iRobot</a:t>
            </a:r>
            <a:endParaRPr lang="es-PA" dirty="0" smtClean="0"/>
          </a:p>
          <a:p>
            <a:r>
              <a:rPr lang="es-PA" dirty="0" smtClean="0"/>
              <a:t>Traducción de máquina</a:t>
            </a:r>
          </a:p>
          <a:p>
            <a:pPr lvl="1"/>
            <a:r>
              <a:rPr lang="es-PA" dirty="0" smtClean="0"/>
              <a:t>Lenguaje 1 &lt;-&gt; Lenguaje 2</a:t>
            </a:r>
          </a:p>
          <a:p>
            <a:pPr lvl="1"/>
            <a:r>
              <a:rPr lang="es-PA" dirty="0" smtClean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Básico de IA</a:t>
            </a:r>
          </a:p>
          <a:p>
            <a:r>
              <a:rPr lang="es-PA" dirty="0" smtClean="0"/>
              <a:t>Tratamiento de la información</a:t>
            </a:r>
          </a:p>
          <a:p>
            <a:r>
              <a:rPr lang="es-PA" dirty="0" smtClean="0"/>
              <a:t>Proyecto de Fin a 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2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7004</TotalTime>
  <Words>3490</Words>
  <Application>Microsoft Office PowerPoint</Application>
  <PresentationFormat>Panorámica</PresentationFormat>
  <Paragraphs>635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Century Gothic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Presentación de PowerPoint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Siguiente Clase – Laboratorio 2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394</cp:revision>
  <dcterms:created xsi:type="dcterms:W3CDTF">2018-02-28T08:20:25Z</dcterms:created>
  <dcterms:modified xsi:type="dcterms:W3CDTF">2019-09-25T17:24:56Z</dcterms:modified>
</cp:coreProperties>
</file>